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54" r:id="rId2"/>
    <p:sldId id="653" r:id="rId3"/>
    <p:sldId id="716" r:id="rId4"/>
    <p:sldId id="707" r:id="rId5"/>
    <p:sldId id="671" r:id="rId6"/>
    <p:sldId id="779" r:id="rId7"/>
    <p:sldId id="760" r:id="rId8"/>
    <p:sldId id="801" r:id="rId9"/>
    <p:sldId id="666" r:id="rId10"/>
    <p:sldId id="816" r:id="rId11"/>
    <p:sldId id="815" r:id="rId12"/>
    <p:sldId id="817" r:id="rId13"/>
    <p:sldId id="818" r:id="rId14"/>
    <p:sldId id="738" r:id="rId15"/>
    <p:sldId id="804" r:id="rId16"/>
    <p:sldId id="715" r:id="rId17"/>
    <p:sldId id="79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311BE5-9BFC-429A-9E46-6CB47CE168BA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60D88-88D0-42F4-8FBE-C3BEEF0A0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5EFCBC-22F1-4BD1-A243-CF184D7D3968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C51F87-DA50-4DF8-8742-549EC2046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1F87-DA50-4DF8-8742-549EC20460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1F87-DA50-4DF8-8742-549EC20460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1F87-DA50-4DF8-8742-549EC20460D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1F87-DA50-4DF8-8742-549EC20460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1F87-DA50-4DF8-8742-549EC20460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tty Gen 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Derek Name onl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83" y="584287"/>
            <a:ext cx="6214717" cy="1041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19A394FD-BD48-49EA-AAEC-4BECEA950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86600" cy="8080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tty Gen 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tty Gen 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Derek Name onl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83" y="584287"/>
            <a:ext cx="6214717" cy="1041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tty Gen 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86600" cy="8080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535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tty Gen 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86600" cy="8080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tty Gen 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86600" cy="808038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CEAC"/>
            </a:gs>
            <a:gs pos="5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EF4B-0D78-4BAD-8584-AAA7D64398E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i="1" u="none">
                <a:solidFill>
                  <a:srgbClr val="003C6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88D7-563B-4958-90BE-8661DECD53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ckersagainsttrafficking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rapp\Downloads\2015%20Phase%20II%20Training_13min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tipline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81000" y="3200400"/>
            <a:ext cx="1891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technology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438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gency FB" pitchFamily="34" charset="0"/>
              </a:rPr>
              <a:t>labor</a:t>
            </a:r>
            <a:endParaRPr lang="en-US" sz="2800" b="1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2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gency FB" pitchFamily="34" charset="0"/>
              </a:rPr>
              <a:t>used</a:t>
            </a:r>
            <a:endParaRPr lang="en-US" sz="2800" b="1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429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gency FB" pitchFamily="34" charset="0"/>
              </a:rPr>
              <a:t>traffickers</a:t>
            </a:r>
            <a:endParaRPr lang="en-US" b="1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62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  <a:latin typeface="Agency FB" pitchFamily="34" charset="0"/>
              </a:rPr>
              <a:t>researchers</a:t>
            </a:r>
            <a:endParaRPr lang="en-US" sz="1400" b="1" dirty="0">
              <a:solidFill>
                <a:srgbClr val="FFC000"/>
              </a:solidFill>
              <a:latin typeface="Agency FB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814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gency FB" pitchFamily="34" charset="0"/>
              </a:rPr>
              <a:t>sexual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2286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8FA00"/>
                </a:solidFill>
                <a:latin typeface="Agency FB" pitchFamily="34" charset="0"/>
              </a:rPr>
              <a:t>cases</a:t>
            </a:r>
            <a:endParaRPr lang="en-US" sz="2400" b="1" dirty="0">
              <a:solidFill>
                <a:srgbClr val="E8FA00"/>
              </a:solidFill>
              <a:latin typeface="Agency FB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8FA00"/>
                </a:solidFill>
                <a:latin typeface="Agency FB" pitchFamily="34" charset="0"/>
              </a:rPr>
              <a:t>classified</a:t>
            </a:r>
            <a:endParaRPr lang="en-US" sz="2400" b="1" dirty="0">
              <a:solidFill>
                <a:srgbClr val="E8FA00"/>
              </a:solidFill>
              <a:latin typeface="Agency FB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133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8FA00"/>
                </a:solidFill>
                <a:latin typeface="Agency FB" pitchFamily="34" charset="0"/>
              </a:rPr>
              <a:t>child</a:t>
            </a:r>
            <a:endParaRPr lang="en-US" sz="2400" b="1" dirty="0">
              <a:solidFill>
                <a:srgbClr val="E8FA00"/>
              </a:solidFill>
              <a:latin typeface="Agency FB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4343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gency FB" pitchFamily="34" charset="0"/>
              </a:rPr>
              <a:t>Craigslist</a:t>
            </a:r>
            <a:endParaRPr lang="en-US" sz="2800" b="1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743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technology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3622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research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419600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providers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3200400"/>
            <a:ext cx="85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sites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2590800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commercial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0" y="4343400"/>
            <a:ext cx="567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study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3810000"/>
            <a:ext cx="931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Backpage.com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2237601"/>
            <a:ext cx="768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prostituted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4800" y="2819400"/>
            <a:ext cx="630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methods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0" y="3276600"/>
            <a:ext cx="554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terms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1905000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potential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4400" y="281940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activity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11208" y="2667000"/>
            <a:ext cx="465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girls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0800" y="1905000"/>
            <a:ext cx="712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services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52800" y="2362200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</a:rPr>
              <a:t>posts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622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Human</a:t>
            </a:r>
          </a:p>
          <a:p>
            <a:pPr algn="ctr"/>
            <a:r>
              <a:rPr lang="en-US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Gothic Std B" pitchFamily="34" charset="-128"/>
                <a:ea typeface="Adobe Gothic Std B" pitchFamily="34" charset="-128"/>
              </a:rPr>
              <a:t>Trafficking</a:t>
            </a:r>
            <a:endParaRPr lang="en-US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990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  <a:t/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</a:b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  <a:t/>
            </a:r>
            <a:b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aramond" pitchFamily="18" charset="0"/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aramond" pitchFamily="18" charset="0"/>
            </a:endParaRPr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>
            <a:off x="2971800" y="4114800"/>
            <a:ext cx="6172200" cy="2438400"/>
          </a:xfrm>
        </p:spPr>
        <p:txBody>
          <a:bodyPr>
            <a:normAutofit/>
          </a:bodyPr>
          <a:lstStyle/>
          <a:p>
            <a:endParaRPr lang="en-US" sz="3600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endParaRPr lang="en-US" sz="2400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Jennifer Rapp</a:t>
            </a:r>
          </a:p>
          <a:p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Deputy Director, Anti-Human Trafficking Unit</a:t>
            </a:r>
          </a:p>
          <a:p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Public Information Officer</a:t>
            </a:r>
          </a:p>
          <a:p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Kansas Attorney General Derek Schmidt</a:t>
            </a:r>
          </a:p>
          <a:p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endParaRPr lang="en-US" i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40386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gency FB" pitchFamily="34" charset="0"/>
              </a:rPr>
              <a:t>trends</a:t>
            </a:r>
            <a:endParaRPr lang="en-US" sz="1400" b="1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" y="47244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Demand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39624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gency FB" pitchFamily="34" charset="0"/>
              </a:rPr>
              <a:t>Buyers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9800" y="47244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gency FB" pitchFamily="34" charset="0"/>
              </a:rPr>
              <a:t>women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T 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209800"/>
            <a:ext cx="2857500" cy="28575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www.truckersagainsttrafficking.org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National group the educates, equips, empowers and mobilizes members of the trucking and travel plaza industry to combat domestic sex trafficking.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KS AG office partnering with TAT and the KMCA.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Truckers Against Trafficking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 video</a:t>
            </a:r>
            <a:endParaRPr lang="en-US" dirty="0"/>
          </a:p>
        </p:txBody>
      </p:sp>
      <p:pic>
        <p:nvPicPr>
          <p:cNvPr id="10" name="2015 Phase II Training_13mi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24062"/>
            <a:ext cx="8077200" cy="45434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 wallet card</a:t>
            </a:r>
            <a:endParaRPr lang="en-US" dirty="0"/>
          </a:p>
        </p:txBody>
      </p:sp>
      <p:pic>
        <p:nvPicPr>
          <p:cNvPr id="7" name="Content Placeholder 6" descr="TAT Wallet Card-Inside (Rev 11-12-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38400"/>
            <a:ext cx="8001000" cy="3733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 wallet card</a:t>
            </a:r>
            <a:endParaRPr lang="en-US" dirty="0"/>
          </a:p>
        </p:txBody>
      </p:sp>
      <p:pic>
        <p:nvPicPr>
          <p:cNvPr id="4" name="Content Placeholder 3" descr="TAT Wallet Card-Ourside (Rev 11-12-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8153400" cy="4038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Change in Kansas Law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8153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The law recognizes the victimization of minors who are commercially exploited in selling sexual relations –even when they don’t believe they are victims.(2013)</a:t>
            </a:r>
          </a:p>
          <a:p>
            <a:pPr>
              <a:buNone/>
            </a:pPr>
            <a:endParaRPr lang="en-US" sz="28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In 2015, new law was passed allowing victims of human trafficking to seek civil remedies and restitution from convicted traffickers.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b="1" dirty="0" smtClean="0">
              <a:latin typeface="Garamond" pitchFamily="18" charset="0"/>
            </a:endParaRPr>
          </a:p>
          <a:p>
            <a:pPr>
              <a:buNone/>
            </a:pPr>
            <a:endParaRPr lang="en-US" b="1" dirty="0" smtClean="0">
              <a:latin typeface="Garamond" pitchFamily="18" charset="0"/>
            </a:endParaRPr>
          </a:p>
          <a:p>
            <a:pPr>
              <a:buNone/>
            </a:pPr>
            <a:endParaRPr lang="en-US" b="1" dirty="0" smtClean="0">
              <a:latin typeface="Garamond" pitchFamily="18" charset="0"/>
            </a:endParaRPr>
          </a:p>
          <a:p>
            <a:pPr>
              <a:buNone/>
            </a:pP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 Campaign</a:t>
            </a:r>
            <a:endParaRPr lang="en-US" dirty="0"/>
          </a:p>
        </p:txBody>
      </p:sp>
      <p:pic>
        <p:nvPicPr>
          <p:cNvPr id="4" name="Content Placeholder 3" descr="AG_Anti-Human Trafficking_400x1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8229600" cy="3352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Human Trafficking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911(local law enforcement)</a:t>
            </a:r>
          </a:p>
          <a:p>
            <a:r>
              <a:rPr lang="en-US" sz="2800" dirty="0" smtClean="0"/>
              <a:t>Polaris Project National Hotline: 1-888-3737-888 or TEXT </a:t>
            </a:r>
            <a:r>
              <a:rPr lang="en-US" sz="2800" b="1" dirty="0" smtClean="0"/>
              <a:t>INFO</a:t>
            </a:r>
            <a:r>
              <a:rPr lang="en-US" sz="2800" dirty="0" smtClean="0"/>
              <a:t> or </a:t>
            </a:r>
            <a:r>
              <a:rPr lang="en-US" sz="2800" b="1" dirty="0" smtClean="0"/>
              <a:t>HELP</a:t>
            </a:r>
            <a:r>
              <a:rPr lang="en-US" sz="2800" dirty="0" smtClean="0"/>
              <a:t> to 233-733 (24 hours, 7 days a week)</a:t>
            </a:r>
          </a:p>
          <a:p>
            <a:r>
              <a:rPr lang="en-US" sz="2800" dirty="0" smtClean="0"/>
              <a:t>To report a sexually exploited or abused minor, call the National Center for Exploited and Missing Children (NCMEC) hotline 1-800-THE-LOST or cyber tip reporting </a:t>
            </a:r>
            <a:r>
              <a:rPr lang="en-US" sz="2800" dirty="0" smtClean="0">
                <a:hlinkClick r:id="rId2"/>
              </a:rPr>
              <a:t>http://www.cybertipline.org</a:t>
            </a:r>
            <a:r>
              <a:rPr lang="en-US" sz="2800" dirty="0" smtClean="0"/>
              <a:t> . </a:t>
            </a:r>
          </a:p>
          <a:p>
            <a:r>
              <a:rPr lang="en-US" sz="2800" i="1" dirty="0" smtClean="0">
                <a:solidFill>
                  <a:srgbClr val="C00000"/>
                </a:solidFill>
              </a:rPr>
              <a:t>KSAG Anti-Human Trafficking Unit: 1-800-828-9745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sun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8153400" cy="4267199"/>
          </a:xfrm>
        </p:spPr>
      </p:pic>
      <p:sp>
        <p:nvSpPr>
          <p:cNvPr id="8" name="TextBox 7"/>
          <p:cNvSpPr txBox="1"/>
          <p:nvPr/>
        </p:nvSpPr>
        <p:spPr>
          <a:xfrm>
            <a:off x="762000" y="4800600"/>
            <a:ext cx="8083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Kansas Attorney General, Anti-Human Trafficking Unit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1-800-828-9745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7086600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endParaRPr lang="en-US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001000" cy="4038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Human Trafficking </a:t>
            </a:r>
            <a:r>
              <a:rPr lang="en-US" sz="2000" dirty="0" smtClean="0"/>
              <a:t>is</a:t>
            </a:r>
            <a:r>
              <a:rPr lang="en-US" sz="2000" b="1" dirty="0" smtClean="0"/>
              <a:t> </a:t>
            </a:r>
            <a:r>
              <a:rPr lang="en-US" sz="2000" dirty="0" smtClean="0"/>
              <a:t>based on recruiting, harboring and/or transporting people solely for the purpose of exploitation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No freedom to leave situation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Includes </a:t>
            </a:r>
            <a:r>
              <a:rPr lang="en-US" sz="2000" i="1" dirty="0" smtClean="0">
                <a:solidFill>
                  <a:srgbClr val="C00000"/>
                </a:solidFill>
              </a:rPr>
              <a:t>labor trafficking </a:t>
            </a:r>
            <a:r>
              <a:rPr lang="en-US" sz="2000" dirty="0" smtClean="0"/>
              <a:t>and </a:t>
            </a:r>
            <a:r>
              <a:rPr lang="en-US" sz="2000" i="1" dirty="0" smtClean="0">
                <a:solidFill>
                  <a:srgbClr val="C00000"/>
                </a:solidFill>
              </a:rPr>
              <a:t>sex trafficking</a:t>
            </a:r>
          </a:p>
          <a:p>
            <a:r>
              <a:rPr lang="en-US" sz="2000" dirty="0" smtClean="0"/>
              <a:t>Human Trafficking, a modern form of slavery, is one of the fastest growing criminal industry in the world</a:t>
            </a:r>
          </a:p>
          <a:p>
            <a:r>
              <a:rPr lang="en-US" sz="2000" dirty="0" smtClean="0"/>
              <a:t>Exploits a person’s vulnerabilities</a:t>
            </a:r>
          </a:p>
          <a:p>
            <a:r>
              <a:rPr lang="en-US" sz="2000" dirty="0" smtClean="0"/>
              <a:t>Trafficking industry thrives on ignorance and preys upon the uneducated.</a:t>
            </a:r>
          </a:p>
        </p:txBody>
      </p:sp>
      <p:pic>
        <p:nvPicPr>
          <p:cNvPr id="4" name="Picture 9" descr="0404trafficheader"/>
          <p:cNvPicPr>
            <a:picLocks noChangeAspect="1" noChangeArrowheads="1"/>
          </p:cNvPicPr>
          <p:nvPr/>
        </p:nvPicPr>
        <p:blipFill>
          <a:blip r:embed="rId3" cstate="print"/>
          <a:srcRect l="22571"/>
          <a:stretch>
            <a:fillRect/>
          </a:stretch>
        </p:blipFill>
        <p:spPr bwMode="auto">
          <a:xfrm flipH="1">
            <a:off x="1676400" y="1143000"/>
            <a:ext cx="5487056" cy="1371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8370" name="Picture 2" descr="http://t0.gstatic.com/images?q=tbn:ANd9GcQ4cSyG-Ef3bkg6_aS_JyLgvG98a5LAMybQ25B8Yt_M-Z5KlkP6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196821"/>
            <a:ext cx="1676400" cy="116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Trafficking in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More than 83% of human trafficking involves domestic victims and the majority of these are children.  This means that most trafficking in Kansas involves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children.</a:t>
            </a:r>
          </a:p>
          <a:p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dirty="0" smtClean="0"/>
              <a:t>Kansas has adopted new laws that seek to protect and rescue human trafficking victims.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tate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76600"/>
            <a:ext cx="2819400" cy="18529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1%202clr%20U_S_-KS_map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236698" cy="42973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2362200"/>
            <a:ext cx="4038600" cy="4297363"/>
          </a:xfrm>
        </p:spPr>
        <p:txBody>
          <a:bodyPr/>
          <a:lstStyle/>
          <a:p>
            <a:r>
              <a:rPr lang="en-US" dirty="0" smtClean="0"/>
              <a:t>Centrally located</a:t>
            </a:r>
          </a:p>
          <a:p>
            <a:r>
              <a:rPr lang="en-US" dirty="0" smtClean="0"/>
              <a:t>Intersection of major federal interstates: I-70 and I-35</a:t>
            </a:r>
          </a:p>
          <a:p>
            <a:r>
              <a:rPr lang="en-US" dirty="0" smtClean="0"/>
              <a:t>Hub of mid-western commerce</a:t>
            </a:r>
          </a:p>
          <a:p>
            <a:r>
              <a:rPr lang="en-US" dirty="0" smtClean="0"/>
              <a:t>Exchange points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Why Kansas?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Characteristics of a </a:t>
            </a:r>
            <a:br>
              <a:rPr lang="en-US" sz="4000" b="1" dirty="0" smtClean="0"/>
            </a:br>
            <a:r>
              <a:rPr lang="en-US" sz="4000" b="1" dirty="0" smtClean="0"/>
              <a:t>Sex-Trafficking Victim</a:t>
            </a:r>
            <a:endParaRPr lang="en-US" sz="4000" b="1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4297363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Average age of entry 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– 14 years old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Majority are runaway and/or youth within the foster care system &amp; child protective services: some come from middle class, or wealth and prosperity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70-90% of sexually exploited children have a history of  child sexual abuse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Most are female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Not likely to consider themselves as victims</a:t>
            </a:r>
          </a:p>
          <a:p>
            <a:pPr eaLnBrk="1" hangingPunct="1">
              <a:buFontTx/>
              <a:buNone/>
            </a:pPr>
            <a:endParaRPr lang="en-US" sz="1900" dirty="0" smtClean="0"/>
          </a:p>
          <a:p>
            <a:endParaRPr lang="en-US" sz="19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49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Sex Trafficking</a:t>
            </a:r>
            <a:br>
              <a:rPr lang="en-US" sz="3200" b="1" dirty="0" smtClean="0"/>
            </a:br>
            <a:r>
              <a:rPr lang="en-US" sz="3200" b="1" dirty="0" smtClean="0"/>
              <a:t>Who is Vulnerable?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      </a:t>
            </a:r>
          </a:p>
          <a:p>
            <a:r>
              <a:rPr lang="en-US" sz="2200" dirty="0" smtClean="0"/>
              <a:t>Chronic runaways.   </a:t>
            </a:r>
          </a:p>
          <a:p>
            <a:r>
              <a:rPr lang="en-US" sz="2200" dirty="0" smtClean="0"/>
              <a:t>Children suffering serious abuse in their own homes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Foster children who have been sexually exploited.</a:t>
            </a:r>
          </a:p>
          <a:p>
            <a:r>
              <a:rPr lang="en-US" sz="2200" dirty="0" smtClean="0"/>
              <a:t>The throwaway children – those runaways in Kansas who are not reported. </a:t>
            </a:r>
          </a:p>
          <a:p>
            <a:r>
              <a:rPr lang="en-US" sz="2200" dirty="0" smtClean="0"/>
              <a:t>The throwaway children who “age out” of the system.</a:t>
            </a:r>
          </a:p>
          <a:p>
            <a:r>
              <a:rPr lang="en-US" sz="2200" dirty="0" smtClean="0"/>
              <a:t>Missing and homeless children</a:t>
            </a:r>
            <a:r>
              <a:rPr lang="en-US" sz="1400" dirty="0" smtClean="0"/>
              <a:t>				</a:t>
            </a:r>
          </a:p>
          <a:p>
            <a:r>
              <a:rPr lang="en-US" sz="2200" dirty="0" smtClean="0"/>
              <a:t>The 6% of all girls in Kansas: those with a developmental disability.  </a:t>
            </a:r>
          </a:p>
          <a:p>
            <a:pPr>
              <a:buNone/>
            </a:pPr>
            <a:endParaRPr lang="en-US" sz="1500" i="1" dirty="0" smtClean="0"/>
          </a:p>
          <a:p>
            <a:pPr>
              <a:buNone/>
            </a:pPr>
            <a:r>
              <a:rPr lang="en-US" sz="1200" i="1" dirty="0" smtClean="0"/>
              <a:t> </a:t>
            </a:r>
          </a:p>
          <a:p>
            <a:pPr>
              <a:buNone/>
            </a:pPr>
            <a:endParaRPr lang="en-US" sz="1200" i="1" dirty="0" smtClean="0"/>
          </a:p>
          <a:p>
            <a:pPr>
              <a:buNone/>
            </a:pPr>
            <a:r>
              <a:rPr lang="en-US" sz="1200" i="1" dirty="0" smtClean="0"/>
              <a:t>Sources: National Human Trafficking Resource Center, 2014;  Kansas Law Enforcement Information, www.kslawenforcementinfo.com;  Colloton interviews:  EMCU, Wichita Police; Vice Unit, Overland Park Police; Human Trafficking Advisory Board Members 2014.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Isolation</a:t>
            </a:r>
          </a:p>
          <a:p>
            <a:r>
              <a:rPr lang="en-US" sz="2400" dirty="0" smtClean="0"/>
              <a:t>Emotional Distress</a:t>
            </a:r>
          </a:p>
          <a:p>
            <a:r>
              <a:rPr lang="en-US" sz="2400" dirty="0" smtClean="0"/>
              <a:t>Substance Abuse</a:t>
            </a:r>
          </a:p>
          <a:p>
            <a:r>
              <a:rPr lang="en-US" sz="2400" dirty="0" smtClean="0"/>
              <a:t>Poverty</a:t>
            </a:r>
          </a:p>
          <a:p>
            <a:r>
              <a:rPr lang="en-US" sz="2400" dirty="0" smtClean="0"/>
              <a:t>Family Dysfunction</a:t>
            </a:r>
          </a:p>
          <a:p>
            <a:r>
              <a:rPr lang="en-US" sz="2400" dirty="0" smtClean="0"/>
              <a:t>Homelessness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Developmental Delay </a:t>
            </a:r>
          </a:p>
          <a:p>
            <a:r>
              <a:rPr lang="en-US" sz="2400" dirty="0" smtClean="0"/>
              <a:t>Learning Disabilities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Social Support</a:t>
            </a:r>
          </a:p>
          <a:p>
            <a:r>
              <a:rPr lang="en-US" sz="2400" dirty="0" smtClean="0"/>
              <a:t>Childhood Sexual Abuse</a:t>
            </a:r>
          </a:p>
          <a:p>
            <a:r>
              <a:rPr lang="en-US" sz="2400" dirty="0" smtClean="0"/>
              <a:t>Mental Illness</a:t>
            </a:r>
          </a:p>
          <a:p>
            <a:r>
              <a:rPr lang="en-US" sz="2400" dirty="0" smtClean="0"/>
              <a:t>Lack of Personal Safety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Risk Factors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Obstacles to Identification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Almost never self-identify as trafficking victims</a:t>
            </a:r>
          </a:p>
          <a:p>
            <a:r>
              <a:rPr lang="en-US" sz="2800" b="1" dirty="0" smtClean="0"/>
              <a:t>View trafficker as “boyfriend”/trauma bonding</a:t>
            </a:r>
          </a:p>
          <a:p>
            <a:r>
              <a:rPr lang="en-US" sz="2800" dirty="0" smtClean="0"/>
              <a:t>Fear of retaliation/acting on threats</a:t>
            </a:r>
          </a:p>
          <a:p>
            <a:r>
              <a:rPr lang="en-US" sz="2800" dirty="0" smtClean="0"/>
              <a:t>Lured into false sense of “choice”</a:t>
            </a:r>
          </a:p>
          <a:p>
            <a:r>
              <a:rPr lang="en-US" sz="2800" dirty="0" smtClean="0"/>
              <a:t>May have been given new name, branded</a:t>
            </a:r>
          </a:p>
          <a:p>
            <a:r>
              <a:rPr lang="en-US" sz="2800" dirty="0" smtClean="0"/>
              <a:t>Conditioned to view others as “family”</a:t>
            </a:r>
          </a:p>
          <a:p>
            <a:r>
              <a:rPr lang="en-US" sz="2800" dirty="0" smtClean="0"/>
              <a:t> Fearful of law enforcement</a:t>
            </a:r>
          </a:p>
          <a:p>
            <a:r>
              <a:rPr lang="en-US" sz="2800" dirty="0" smtClean="0"/>
              <a:t> Street smart and difficult to interview</a:t>
            </a:r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r>
              <a:rPr lang="en-US" sz="1400" i="1" dirty="0" smtClean="0"/>
              <a:t>Source:  National Human Trafficking Resource Center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297363"/>
          </a:xfrm>
        </p:spPr>
        <p:txBody>
          <a:bodyPr>
            <a:normAutofit/>
          </a:bodyPr>
          <a:lstStyle/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Medical needs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Safety Planning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Treatment for Major Trauma, Complex PTSD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Long term counseling and assistance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Housing </a:t>
            </a:r>
          </a:p>
          <a:p>
            <a:endParaRPr lang="en-US" sz="19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297363"/>
          </a:xfrm>
        </p:spPr>
        <p:txBody>
          <a:bodyPr>
            <a:noAutofit/>
          </a:bodyPr>
          <a:lstStyle/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Assistance dealing with and testifying against pimps/traffickers 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Addiction treatment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Educational needs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Employment assistance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400" dirty="0" smtClean="0">
                <a:cs typeface="Times New Roman" pitchFamily="18" charset="0"/>
              </a:rPr>
              <a:t>Specific Assistance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i="1" dirty="0" smtClean="0">
                <a:latin typeface="Garamond" pitchFamily="18" charset="0"/>
              </a:rPr>
              <a:t/>
            </a:r>
            <a:br>
              <a:rPr lang="en-US" sz="2800" b="1" i="1" dirty="0" smtClean="0">
                <a:latin typeface="Garamond" pitchFamily="18" charset="0"/>
              </a:rPr>
            </a:br>
            <a:r>
              <a:rPr lang="en-US" sz="4400" b="1" dirty="0" smtClean="0">
                <a:latin typeface="+mj-lt"/>
              </a:rPr>
              <a:t>Services Critical for Protection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AG PowerPoint Template">
  <a:themeElements>
    <a:clrScheme name="AG Palate">
      <a:dk1>
        <a:srgbClr val="000000"/>
      </a:dk1>
      <a:lt1>
        <a:sysClr val="window" lastClr="FFFFFF"/>
      </a:lt1>
      <a:dk2>
        <a:srgbClr val="981E32"/>
      </a:dk2>
      <a:lt2>
        <a:srgbClr val="DBCEAC"/>
      </a:lt2>
      <a:accent1>
        <a:srgbClr val="EC7A08"/>
      </a:accent1>
      <a:accent2>
        <a:srgbClr val="A8B400"/>
      </a:accent2>
      <a:accent3>
        <a:srgbClr val="3CB6CE"/>
      </a:accent3>
      <a:accent4>
        <a:srgbClr val="8064A2"/>
      </a:accent4>
      <a:accent5>
        <a:srgbClr val="FE66FF"/>
      </a:accent5>
      <a:accent6>
        <a:srgbClr val="548DD4"/>
      </a:accent6>
      <a:hlink>
        <a:srgbClr val="003C69"/>
      </a:hlink>
      <a:folHlink>
        <a:srgbClr val="5F0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KSAG PowerPoint Template</Template>
  <TotalTime>16844</TotalTime>
  <Words>602</Words>
  <Application>Microsoft Office PowerPoint</Application>
  <PresentationFormat>On-screen Show (4:3)</PresentationFormat>
  <Paragraphs>150</Paragraphs>
  <Slides>17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KSAG PowerPoint Template</vt:lpstr>
      <vt:lpstr>   </vt:lpstr>
      <vt:lpstr> </vt:lpstr>
      <vt:lpstr>Human Trafficking in Kansas</vt:lpstr>
      <vt:lpstr>Why Kansas?</vt:lpstr>
      <vt:lpstr>Characteristics of a  Sex-Trafficking Victim</vt:lpstr>
      <vt:lpstr>Sex Trafficking Who is Vulnerable?</vt:lpstr>
      <vt:lpstr>Risk Factors </vt:lpstr>
      <vt:lpstr>Obstacles to Identification</vt:lpstr>
      <vt:lpstr> Services Critical for Protection</vt:lpstr>
      <vt:lpstr>Truckers Against Trafficking</vt:lpstr>
      <vt:lpstr>TAT video</vt:lpstr>
      <vt:lpstr>TAT wallet card</vt:lpstr>
      <vt:lpstr>TAT wallet card</vt:lpstr>
      <vt:lpstr>Change in Kansas Law</vt:lpstr>
      <vt:lpstr>Billboard Campaign</vt:lpstr>
      <vt:lpstr>Report Human Trafficking</vt:lpstr>
      <vt:lpstr>Questions?</vt:lpstr>
    </vt:vector>
  </TitlesOfParts>
  <Company>State of Kansas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lgood</dc:creator>
  <cp:lastModifiedBy>aguser</cp:lastModifiedBy>
  <cp:revision>784</cp:revision>
  <dcterms:created xsi:type="dcterms:W3CDTF">2011-09-23T15:54:47Z</dcterms:created>
  <dcterms:modified xsi:type="dcterms:W3CDTF">2016-07-26T16:32:08Z</dcterms:modified>
</cp:coreProperties>
</file>